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6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1" r:id="rId3"/>
    <p:sldId id="265" r:id="rId4"/>
    <p:sldId id="285" r:id="rId5"/>
    <p:sldId id="294" r:id="rId6"/>
    <p:sldId id="286" r:id="rId7"/>
    <p:sldId id="274" r:id="rId8"/>
    <p:sldId id="295" r:id="rId9"/>
    <p:sldId id="275" r:id="rId10"/>
    <p:sldId id="276" r:id="rId11"/>
    <p:sldId id="288" r:id="rId12"/>
    <p:sldId id="289" r:id="rId13"/>
    <p:sldId id="287" r:id="rId14"/>
    <p:sldId id="290" r:id="rId15"/>
    <p:sldId id="296" r:id="rId16"/>
    <p:sldId id="279" r:id="rId17"/>
    <p:sldId id="307" r:id="rId18"/>
    <p:sldId id="308" r:id="rId19"/>
    <p:sldId id="280" r:id="rId20"/>
    <p:sldId id="281" r:id="rId21"/>
    <p:sldId id="305" r:id="rId22"/>
    <p:sldId id="306" r:id="rId23"/>
    <p:sldId id="283" r:id="rId24"/>
  </p:sldIdLst>
  <p:sldSz cx="9144000" cy="6858000" type="screen4x3"/>
  <p:notesSz cx="6884988" cy="100187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>
          <p15:clr>
            <a:srgbClr val="A4A3A4"/>
          </p15:clr>
        </p15:guide>
        <p15:guide id="2" pos="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C01F"/>
    <a:srgbClr val="2FB1CB"/>
    <a:srgbClr val="DE5237"/>
    <a:srgbClr val="2F3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3" autoAdjust="0"/>
    <p:restoredTop sz="91386" autoAdjust="0"/>
  </p:normalViewPr>
  <p:slideViewPr>
    <p:cSldViewPr snapToObjects="1" showGuides="1">
      <p:cViewPr varScale="1">
        <p:scale>
          <a:sx n="70" d="100"/>
          <a:sy n="70" d="100"/>
        </p:scale>
        <p:origin x="1284" y="60"/>
      </p:cViewPr>
      <p:guideLst>
        <p:guide orient="horz" pos="1200"/>
        <p:guide pos="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3495" cy="500936"/>
          </a:xfrm>
          <a:prstGeom prst="rect">
            <a:avLst/>
          </a:prstGeom>
        </p:spPr>
        <p:txBody>
          <a:bodyPr vert="horz" lIns="96580" tIns="48290" rIns="96580" bIns="4829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9901" y="0"/>
            <a:ext cx="2983495" cy="500936"/>
          </a:xfrm>
          <a:prstGeom prst="rect">
            <a:avLst/>
          </a:prstGeom>
        </p:spPr>
        <p:txBody>
          <a:bodyPr vert="horz" lIns="96580" tIns="48290" rIns="96580" bIns="48290" rtlCol="0"/>
          <a:lstStyle>
            <a:lvl1pPr algn="r">
              <a:defRPr sz="1300"/>
            </a:lvl1pPr>
          </a:lstStyle>
          <a:p>
            <a:fld id="{3AB71140-D8B7-2440-B458-9765D8AF67A0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3495" cy="500936"/>
          </a:xfrm>
          <a:prstGeom prst="rect">
            <a:avLst/>
          </a:prstGeom>
        </p:spPr>
        <p:txBody>
          <a:bodyPr vert="horz" lIns="96580" tIns="48290" rIns="96580" bIns="4829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9901" y="9516039"/>
            <a:ext cx="2983495" cy="500936"/>
          </a:xfrm>
          <a:prstGeom prst="rect">
            <a:avLst/>
          </a:prstGeom>
        </p:spPr>
        <p:txBody>
          <a:bodyPr vert="horz" lIns="96580" tIns="48290" rIns="96580" bIns="48290" rtlCol="0" anchor="b"/>
          <a:lstStyle>
            <a:lvl1pPr algn="r">
              <a:defRPr sz="1300"/>
            </a:lvl1pPr>
          </a:lstStyle>
          <a:p>
            <a:fld id="{F76E1A12-A044-3549-852F-EB77576BF3C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3495" cy="502676"/>
          </a:xfrm>
          <a:prstGeom prst="rect">
            <a:avLst/>
          </a:prstGeom>
        </p:spPr>
        <p:txBody>
          <a:bodyPr vert="horz" lIns="96580" tIns="48290" rIns="96580" bIns="4829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9901" y="0"/>
            <a:ext cx="2983495" cy="502676"/>
          </a:xfrm>
          <a:prstGeom prst="rect">
            <a:avLst/>
          </a:prstGeom>
        </p:spPr>
        <p:txBody>
          <a:bodyPr vert="horz" lIns="96580" tIns="48290" rIns="96580" bIns="48290" rtlCol="0"/>
          <a:lstStyle>
            <a:lvl1pPr algn="r">
              <a:defRPr sz="1300"/>
            </a:lvl1pPr>
          </a:lstStyle>
          <a:p>
            <a:fld id="{F19932EA-A3B7-42C2-8751-2A4B437EBF9C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1252538"/>
            <a:ext cx="4510088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0" tIns="48290" rIns="96580" bIns="4829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499" y="4821506"/>
            <a:ext cx="5507990" cy="3944868"/>
          </a:xfrm>
          <a:prstGeom prst="rect">
            <a:avLst/>
          </a:prstGeom>
        </p:spPr>
        <p:txBody>
          <a:bodyPr vert="horz" lIns="96580" tIns="48290" rIns="96580" bIns="482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3495" cy="502674"/>
          </a:xfrm>
          <a:prstGeom prst="rect">
            <a:avLst/>
          </a:prstGeom>
        </p:spPr>
        <p:txBody>
          <a:bodyPr vert="horz" lIns="96580" tIns="48290" rIns="96580" bIns="4829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9901" y="9516040"/>
            <a:ext cx="2983495" cy="502674"/>
          </a:xfrm>
          <a:prstGeom prst="rect">
            <a:avLst/>
          </a:prstGeom>
        </p:spPr>
        <p:txBody>
          <a:bodyPr vert="horz" lIns="96580" tIns="48290" rIns="96580" bIns="48290" rtlCol="0" anchor="b"/>
          <a:lstStyle>
            <a:lvl1pPr algn="r">
              <a:defRPr sz="1300"/>
            </a:lvl1pPr>
          </a:lstStyle>
          <a:p>
            <a:fld id="{A680DDD9-E664-4AAC-B2F5-A6D48414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55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0DDD9-E664-4AAC-B2F5-A6D48414A05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909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2B69E-A3B8-FB07-C976-07B372F0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E1CC8DF-D447-A963-6134-9FC320B2A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E803FA6B-C4C6-C6E2-F144-D9FE7745B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857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0" y="0"/>
            <a:ext cx="9156700" cy="47244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8001000" y="5867400"/>
            <a:ext cx="9144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5486400"/>
            <a:ext cx="1004957" cy="101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>
            <a:extLst>
              <a:ext uri="{FF2B5EF4-FFF2-40B4-BE49-F238E27FC236}">
                <a16:creationId xmlns:a16="http://schemas.microsoft.com/office/drawing/2014/main" id="{E1D38BB2-CDB8-8A3A-5AD5-98BA16692CC5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6447" y="536447"/>
            <a:ext cx="8071103" cy="580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28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g object 16">
            <a:extLst>
              <a:ext uri="{FF2B5EF4-FFF2-40B4-BE49-F238E27FC236}">
                <a16:creationId xmlns:a16="http://schemas.microsoft.com/office/drawing/2014/main" id="{3A7C7504-30F7-2294-D0B7-8FFCC37B198F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36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283A3D48-0B4D-CF7F-3DB1-C1AA0C9D114C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083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7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2299" y="762000"/>
            <a:ext cx="8229600" cy="655638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2F3382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47800" y="1828800"/>
            <a:ext cx="6553200" cy="3962400"/>
          </a:xfrm>
        </p:spPr>
        <p:txBody>
          <a:bodyPr wrap="square" lIns="0" tIns="0" rIns="0" bIns="0">
            <a:noAutofit/>
          </a:bodyPr>
          <a:lstStyle>
            <a:lvl1pPr marL="187200" indent="-187200">
              <a:lnSpc>
                <a:spcPts val="2200"/>
              </a:lnSpc>
              <a:spcBef>
                <a:spcPts val="800"/>
              </a:spcBef>
              <a:buClr>
                <a:srgbClr val="DE5237"/>
              </a:buClr>
              <a:buFont typeface="Arial"/>
              <a:buChar char="•"/>
              <a:defRPr sz="1800" baseline="0"/>
            </a:lvl1pPr>
            <a:lvl2pPr marL="0">
              <a:defRPr sz="1600"/>
            </a:lvl2pPr>
            <a:lvl3pPr marL="540000">
              <a:defRPr sz="1400"/>
            </a:lvl3pPr>
            <a:lvl4pPr marL="792000">
              <a:defRPr sz="1200"/>
            </a:lvl4pPr>
            <a:lvl5pPr marL="979200">
              <a:spcBef>
                <a:spcPts val="600"/>
              </a:spcBef>
              <a:defRPr sz="10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867400" y="6356350"/>
            <a:ext cx="2133600" cy="365125"/>
          </a:xfrm>
        </p:spPr>
        <p:txBody>
          <a:bodyPr/>
          <a:lstStyle>
            <a:lvl1pPr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0490CA-D5D7-664B-9E60-C57701D15626}" type="datetimeFigureOut">
              <a:rPr lang="fr-FR" smtClean="0"/>
              <a:pPr/>
              <a:t>10/09/2026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B8B89781-AF35-3642-A8C1-24A70E8BEF53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6350" y="0"/>
            <a:ext cx="9156700" cy="685800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55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7800" y="1905000"/>
            <a:ext cx="7239000" cy="4221163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490CA-D5D7-664B-9E60-C57701D15626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210300" y="6356350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89781-AF35-3642-A8C1-24A70E8BEF53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313065" y="6126163"/>
            <a:ext cx="538834" cy="5447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r" defTabSz="457200" rtl="0" eaLnBrk="1" latinLnBrk="0" hangingPunct="1">
        <a:spcBef>
          <a:spcPct val="0"/>
        </a:spcBef>
        <a:buNone/>
        <a:defRPr sz="3000" b="1" kern="1200">
          <a:solidFill>
            <a:srgbClr val="2F338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sports.gouv.fr/sites/default/files/2022-09/pre-vention-violences-sport-plaquette-pdf-970.pdf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ugsel.org/signalement-vss-victime-temoin-agir-et-etre-oriente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Ass%20Rentr&#233;e%20UGSEL%20HDF%20-%2014%20sept%202022%20-%20FORMATION.pptx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hyperlink" Target="DIAPORAMA%20UGSEL%20HDF%20PRESENTATION.pptx" TargetMode="Externa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benoit.chretien.formations@gmail.com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gselhautsdefrance.fr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gsel.org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gselnet.org/ugsel/dashboard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scol.education.gouv.fr/sites/default/files/document/septembrebouge-guidepratiquepdf-127649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856320" y="2852936"/>
            <a:ext cx="7431360" cy="1812776"/>
          </a:xfrm>
          <a:prstGeom prst="rect">
            <a:avLst/>
          </a:prstGeom>
        </p:spPr>
        <p:txBody>
          <a:bodyPr vert="horz" lIns="0" tIns="0" rIns="91440" bIns="0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4000" b="1" dirty="0">
              <a:solidFill>
                <a:srgbClr val="002060"/>
              </a:solidFill>
              <a:latin typeface="Tw Cen MT" panose="020B0602020104020603" pitchFamily="34" charset="0"/>
              <a:ea typeface="Kyrial Display Pro" charset="0"/>
              <a:cs typeface="Kyrial Display Pro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002060"/>
                </a:solidFill>
                <a:latin typeface="Tw Cen MT" panose="020B0602020104020603" pitchFamily="34" charset="0"/>
                <a:ea typeface="Kyrial Display Pro" charset="0"/>
                <a:cs typeface="Kyrial Display Pro" charset="0"/>
              </a:rPr>
              <a:t>UGSEL Hauts de France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2E7B11-07DD-8E9A-C4AF-5C702CAB24BC}"/>
              </a:ext>
            </a:extLst>
          </p:cNvPr>
          <p:cNvSpPr/>
          <p:nvPr/>
        </p:nvSpPr>
        <p:spPr>
          <a:xfrm>
            <a:off x="856320" y="980728"/>
            <a:ext cx="7532104" cy="158417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/>
              <a:t>REUNION DE RENTREE 2026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958076"/>
            <a:ext cx="7056784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Obligations de service public de l’enseignant d’EPS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47564" y="1844824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Obligation de service et de respect de son forfait AS des 3 heures.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Obligation de présence aux réunions de rentrée ( dixit IPR) «  être informé des nouvelles 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Inspection : obligation de projet AS  ( vigilance accrue post </a:t>
            </a:r>
            <a:r>
              <a:rPr lang="fr-FR" dirty="0" err="1"/>
              <a:t>Covid</a:t>
            </a:r>
            <a:r>
              <a:rPr lang="fr-FR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Obligation de prise de licence élève et vous-même (CE) avant la compétition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Obligation de présentation de licence ( format papier pour les compétitions et nationaux). Sans licence, pas de compétition ( pénale et correctionnel pour vous et votre CE)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La Fédération, le Territoire et les comités se déchargeront de la responsabilité juridique au regard de la communication faite lors de la réunion de rentrée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Rappel de l’existence d’une commission éthique et disciplinaire au sein de l’UGSEL HDF </a:t>
            </a:r>
          </a:p>
        </p:txBody>
      </p:sp>
    </p:spTree>
    <p:extLst>
      <p:ext uri="{BB962C8B-B14F-4D97-AF65-F5344CB8AC3E}">
        <p14:creationId xmlns:p14="http://schemas.microsoft.com/office/powerpoint/2010/main" val="256011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213FC6-ADA5-727D-3E46-D8DD3693CA9C}"/>
              </a:ext>
            </a:extLst>
          </p:cNvPr>
          <p:cNvSpPr/>
          <p:nvPr/>
        </p:nvSpPr>
        <p:spPr>
          <a:xfrm>
            <a:off x="1043608" y="1052736"/>
            <a:ext cx="7128792" cy="1440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FINALES TERRITORIALES</a:t>
            </a:r>
          </a:p>
          <a:p>
            <a:pPr algn="ctr"/>
            <a:r>
              <a:rPr lang="fr-FR" sz="2000" b="1" dirty="0"/>
              <a:t>HORS SPORTS COLLECTIFS</a:t>
            </a:r>
            <a:r>
              <a:rPr lang="fr-FR" sz="4000" b="1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4728E8C-1FF4-A2CE-9194-F739B3AB0102}"/>
              </a:ext>
            </a:extLst>
          </p:cNvPr>
          <p:cNvSpPr txBox="1"/>
          <p:nvPr/>
        </p:nvSpPr>
        <p:spPr>
          <a:xfrm>
            <a:off x="1043608" y="3429000"/>
            <a:ext cx="7416824" cy="64633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Toutes les FT doivent avoir lieu au </a:t>
            </a:r>
            <a:r>
              <a:rPr lang="fr-FR" b="1" dirty="0"/>
              <a:t>moins 1 semaine avant la date limite fixée par le National</a:t>
            </a:r>
          </a:p>
        </p:txBody>
      </p:sp>
    </p:spTree>
    <p:extLst>
      <p:ext uri="{BB962C8B-B14F-4D97-AF65-F5344CB8AC3E}">
        <p14:creationId xmlns:p14="http://schemas.microsoft.com/office/powerpoint/2010/main" val="181714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40013E-6EC8-8D29-8FD0-F6BCF7A018BE}"/>
              </a:ext>
            </a:extLst>
          </p:cNvPr>
          <p:cNvSpPr/>
          <p:nvPr/>
        </p:nvSpPr>
        <p:spPr>
          <a:xfrm>
            <a:off x="1187624" y="1124744"/>
            <a:ext cx="6768752" cy="115212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rgbClr val="92D050"/>
                </a:solidFill>
              </a:rPr>
              <a:t>CROSS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E48929-70F3-4038-0A38-5044FC2DD976}"/>
              </a:ext>
            </a:extLst>
          </p:cNvPr>
          <p:cNvSpPr txBox="1"/>
          <p:nvPr/>
        </p:nvSpPr>
        <p:spPr>
          <a:xfrm>
            <a:off x="107504" y="2852936"/>
            <a:ext cx="8928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PICARDIE : à Mortefontaine </a:t>
            </a:r>
            <a:r>
              <a:rPr lang="fr-FR" sz="3200" b="1" dirty="0"/>
              <a:t>le 18 Novembre 2026</a:t>
            </a:r>
          </a:p>
          <a:p>
            <a:endParaRPr lang="fr-FR" sz="3200" dirty="0"/>
          </a:p>
          <a:p>
            <a:r>
              <a:rPr lang="fr-FR" sz="3200" dirty="0"/>
              <a:t>NPDC : à Le Touquet </a:t>
            </a:r>
            <a:r>
              <a:rPr lang="fr-FR" sz="3200" b="1" dirty="0"/>
              <a:t>le 18 Novembre 2026</a:t>
            </a:r>
          </a:p>
        </p:txBody>
      </p:sp>
    </p:spTree>
    <p:extLst>
      <p:ext uri="{BB962C8B-B14F-4D97-AF65-F5344CB8AC3E}">
        <p14:creationId xmlns:p14="http://schemas.microsoft.com/office/powerpoint/2010/main" val="59171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48544-B8B5-2BE1-6E92-1C0052D847D6}"/>
              </a:ext>
            </a:extLst>
          </p:cNvPr>
          <p:cNvSpPr txBox="1"/>
          <p:nvPr/>
        </p:nvSpPr>
        <p:spPr>
          <a:xfrm>
            <a:off x="899592" y="1988840"/>
            <a:ext cx="7704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REUNION SPORTS COLLECTIFS </a:t>
            </a:r>
            <a:r>
              <a:rPr lang="fr-FR" dirty="0"/>
              <a:t>: </a:t>
            </a:r>
          </a:p>
          <a:p>
            <a:r>
              <a:rPr lang="fr-FR" dirty="0"/>
              <a:t>                                                      Mercredi 30 SEPTEMBRE  </a:t>
            </a:r>
          </a:p>
          <a:p>
            <a:r>
              <a:rPr lang="fr-FR" dirty="0"/>
              <a:t>                                                 Visio et dans vos comités Calendrier par Comité</a:t>
            </a:r>
          </a:p>
          <a:p>
            <a:endParaRPr lang="fr-FR" dirty="0"/>
          </a:p>
          <a:p>
            <a:r>
              <a:rPr lang="fr-FR" dirty="0"/>
              <a:t>Engagement équipe clôturée auprès du comité pour le vendredi 25 septembre  midi. Inscription équipe ( avec noms élèves , peu importe les élèves à cette date) auprès du comité et pour le nationale ) pour le vendredi 16 octobre</a:t>
            </a:r>
          </a:p>
          <a:p>
            <a:endParaRPr lang="fr-FR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Validité juridique pour les compétitions de comité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Validité organisationnelle pour les FT ( le directeur n’a qu’à faire remonter l’équipe qualifiée pour la FT sur l’interface UGSELNET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Validité organisationnelle imposée par l’UGSEL Nationale </a:t>
            </a:r>
            <a:r>
              <a:rPr lang="fr-FR" b="1" dirty="0">
                <a:solidFill>
                  <a:srgbClr val="FF0000"/>
                </a:solidFill>
              </a:rPr>
              <a:t>au 31 octobre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8847FC-F8C4-B192-01A9-3716A29C46FA}"/>
              </a:ext>
            </a:extLst>
          </p:cNvPr>
          <p:cNvSpPr/>
          <p:nvPr/>
        </p:nvSpPr>
        <p:spPr>
          <a:xfrm>
            <a:off x="755576" y="836712"/>
            <a:ext cx="7704856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SPORTS COLLECTIFS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B5F6B-E0C7-069E-B47C-B754F4395A09}"/>
              </a:ext>
            </a:extLst>
          </p:cNvPr>
          <p:cNvSpPr txBox="1"/>
          <p:nvPr/>
        </p:nvSpPr>
        <p:spPr>
          <a:xfrm>
            <a:off x="971600" y="5301208"/>
            <a:ext cx="7200800" cy="147732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7030A0"/>
                </a:solidFill>
              </a:rPr>
              <a:t>Dates FT Sports Co : </a:t>
            </a:r>
          </a:p>
          <a:p>
            <a:r>
              <a:rPr lang="fr-FR" dirty="0"/>
              <a:t>Cadet Junior Académie d’AMIENS PICARDIE : </a:t>
            </a:r>
            <a:r>
              <a:rPr lang="fr-FR" b="1" dirty="0">
                <a:solidFill>
                  <a:srgbClr val="7030A0"/>
                </a:solidFill>
              </a:rPr>
              <a:t>le  27  JANVIER  </a:t>
            </a:r>
            <a:r>
              <a:rPr lang="fr-FR" dirty="0"/>
              <a:t>DL Nationale 10/02</a:t>
            </a:r>
          </a:p>
          <a:p>
            <a:r>
              <a:rPr lang="fr-FR" dirty="0"/>
              <a:t>Minime Académie de Lille  NPDC : au plus tard le</a:t>
            </a:r>
            <a:r>
              <a:rPr lang="fr-FR" b="1" dirty="0">
                <a:solidFill>
                  <a:srgbClr val="7030A0"/>
                </a:solidFill>
              </a:rPr>
              <a:t> 24 Mars   </a:t>
            </a:r>
            <a:r>
              <a:rPr lang="fr-FR" dirty="0"/>
              <a:t>DL Nationale 31/03</a:t>
            </a:r>
          </a:p>
        </p:txBody>
      </p:sp>
    </p:spTree>
    <p:extLst>
      <p:ext uri="{BB962C8B-B14F-4D97-AF65-F5344CB8AC3E}">
        <p14:creationId xmlns:p14="http://schemas.microsoft.com/office/powerpoint/2010/main" val="124697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B328C3-DA2B-2594-F081-64BE82C246D8}"/>
              </a:ext>
            </a:extLst>
          </p:cNvPr>
          <p:cNvSpPr txBox="1"/>
          <p:nvPr/>
        </p:nvSpPr>
        <p:spPr>
          <a:xfrm>
            <a:off x="755576" y="1124744"/>
            <a:ext cx="7776864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LUTTE CONTRE LES VIOLENCES SEXUELLES ET SEXISTES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E693E6-4D26-83A7-E42F-C3B9EA490730}"/>
              </a:ext>
            </a:extLst>
          </p:cNvPr>
          <p:cNvSpPr txBox="1"/>
          <p:nvPr/>
        </p:nvSpPr>
        <p:spPr>
          <a:xfrm>
            <a:off x="899592" y="2924944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Nous sommes responsables de nos actes et de notre silence…………….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3EC7C62-C7FC-A872-279F-A4630AD6B60D}"/>
              </a:ext>
            </a:extLst>
          </p:cNvPr>
          <p:cNvSpPr txBox="1"/>
          <p:nvPr/>
        </p:nvSpPr>
        <p:spPr>
          <a:xfrm>
            <a:off x="899592" y="429309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hlinkClick r:id="rId2"/>
              </a:rPr>
              <a:t>pre-vention-violences-sport-plaquette-pdf-970.pdf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32AD44E-C4BA-DA8B-A529-43DAACCA4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403" y="3386780"/>
            <a:ext cx="2229161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06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61B9B0-5F2E-D8C8-4796-6E6E4E9B5852}"/>
              </a:ext>
            </a:extLst>
          </p:cNvPr>
          <p:cNvSpPr txBox="1"/>
          <p:nvPr/>
        </p:nvSpPr>
        <p:spPr>
          <a:xfrm>
            <a:off x="1043608" y="76470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highlight>
                  <a:srgbClr val="00FF00"/>
                </a:highlight>
              </a:rPr>
              <a:t>PROTOCOLE  UGSEL  NATIONALE VSS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A1DA3A-F268-73B7-AA54-3C718F2B440D}"/>
              </a:ext>
            </a:extLst>
          </p:cNvPr>
          <p:cNvSpPr txBox="1"/>
          <p:nvPr/>
        </p:nvSpPr>
        <p:spPr>
          <a:xfrm>
            <a:off x="467544" y="177281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/>
              </a:rPr>
              <a:t>Signalement VSS : victime, témoin, agir et être orienté - UGSEL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F121291-BE98-1835-F87D-38CC17FF2D57}"/>
              </a:ext>
            </a:extLst>
          </p:cNvPr>
          <p:cNvSpPr txBox="1"/>
          <p:nvPr/>
        </p:nvSpPr>
        <p:spPr>
          <a:xfrm>
            <a:off x="755576" y="256490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highlight>
                  <a:srgbClr val="00FF00"/>
                </a:highlight>
              </a:rPr>
              <a:t>PROTOCOLE  UGSEL  HDF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D3919A-A15B-C10C-76F0-6EDF56427B6D}"/>
              </a:ext>
            </a:extLst>
          </p:cNvPr>
          <p:cNvSpPr txBox="1"/>
          <p:nvPr/>
        </p:nvSpPr>
        <p:spPr>
          <a:xfrm>
            <a:off x="458416" y="3159203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Alignement avec le protocole de l’UGSEL Nationale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AABC21F-1CB1-F889-0279-73FB4CC56DE8}"/>
              </a:ext>
            </a:extLst>
          </p:cNvPr>
          <p:cNvSpPr txBox="1"/>
          <p:nvPr/>
        </p:nvSpPr>
        <p:spPr>
          <a:xfrm>
            <a:off x="491584" y="3622260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y ajoutant au plan Territoire HDF </a:t>
            </a:r>
          </a:p>
          <a:p>
            <a:endParaRPr lang="fr-FR" dirty="0"/>
          </a:p>
          <a:p>
            <a:r>
              <a:rPr lang="fr-FR" dirty="0"/>
              <a:t>24h00 maximum pour la déclaration</a:t>
            </a:r>
          </a:p>
        </p:txBody>
      </p:sp>
      <p:pic>
        <p:nvPicPr>
          <p:cNvPr id="10" name="Image 9" descr="CAMPAGNE DE SENSIBILISATION SIGNAL SPORTS LUTTE CONTRE LES ...">
            <a:extLst>
              <a:ext uri="{FF2B5EF4-FFF2-40B4-BE49-F238E27FC236}">
                <a16:creationId xmlns:a16="http://schemas.microsoft.com/office/drawing/2014/main" id="{91129451-7B60-826B-4E05-6937F3868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436" y="4694231"/>
            <a:ext cx="2261452" cy="139906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B68087A-4831-A1DF-E6A1-A5001513B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784163"/>
            <a:ext cx="1828800" cy="12192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547379-8EF9-B16C-48AD-94283086EA0C}"/>
              </a:ext>
            </a:extLst>
          </p:cNvPr>
          <p:cNvSpPr txBox="1"/>
          <p:nvPr/>
        </p:nvSpPr>
        <p:spPr>
          <a:xfrm>
            <a:off x="5436096" y="400506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TEL</a:t>
            </a:r>
            <a:r>
              <a:rPr lang="fr-FR" dirty="0"/>
              <a:t>: </a:t>
            </a:r>
            <a:r>
              <a:rPr lang="fr-FR" sz="2400" b="1" dirty="0"/>
              <a:t>119</a:t>
            </a:r>
          </a:p>
        </p:txBody>
      </p:sp>
    </p:spTree>
    <p:extLst>
      <p:ext uri="{BB962C8B-B14F-4D97-AF65-F5344CB8AC3E}">
        <p14:creationId xmlns:p14="http://schemas.microsoft.com/office/powerpoint/2010/main" val="49496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980728"/>
            <a:ext cx="7056784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COMMUNICATION  NATIONAUX UGSEL ORGANISES sur notre territoire en 2026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27584" y="1844824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Point sur les nationaux  prévus sur les HDF 2027 </a:t>
            </a:r>
            <a:r>
              <a:rPr lang="fr-FR" dirty="0"/>
              <a:t>:</a:t>
            </a:r>
          </a:p>
          <a:p>
            <a:r>
              <a:rPr lang="fr-FR" dirty="0"/>
              <a:t>62:  HB CJG PROMO       ATHLE INDOOR CJ et BM </a:t>
            </a:r>
          </a:p>
          <a:p>
            <a:r>
              <a:rPr lang="fr-FR" dirty="0"/>
              <a:t>59L : </a:t>
            </a:r>
          </a:p>
          <a:p>
            <a:r>
              <a:rPr lang="fr-FR" dirty="0"/>
              <a:t>59C: </a:t>
            </a:r>
          </a:p>
          <a:p>
            <a:r>
              <a:rPr lang="fr-FR" dirty="0"/>
              <a:t>60 : FUTSAL MF   HB MF à 4 PROMO  HB MF  ELITE</a:t>
            </a:r>
          </a:p>
          <a:p>
            <a:r>
              <a:rPr lang="fr-FR" dirty="0"/>
              <a:t>02:</a:t>
            </a:r>
          </a:p>
          <a:p>
            <a:endParaRPr lang="fr-FR" dirty="0"/>
          </a:p>
          <a:p>
            <a:r>
              <a:rPr lang="fr-FR" dirty="0"/>
              <a:t>Total : 5</a:t>
            </a: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827584" y="4557027"/>
            <a:ext cx="7416824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b="1" i="1" u="sng" dirty="0"/>
              <a:t>Besoin d’aide humaine </a:t>
            </a:r>
            <a:r>
              <a:rPr lang="fr-FR" dirty="0"/>
              <a:t>à la mise en place avec ordre de mission pour la couverture juridique lors de votre déplacement</a:t>
            </a:r>
          </a:p>
          <a:p>
            <a:r>
              <a:rPr lang="fr-FR" b="1" i="1" u="sng" dirty="0"/>
              <a:t>Bénéfices </a:t>
            </a:r>
            <a:r>
              <a:rPr lang="fr-FR" dirty="0"/>
              <a:t>sont redistribués pour des prises en charge matériel et/ou déplacement par les comités</a:t>
            </a:r>
          </a:p>
        </p:txBody>
      </p:sp>
    </p:spTree>
    <p:extLst>
      <p:ext uri="{BB962C8B-B14F-4D97-AF65-F5344CB8AC3E}">
        <p14:creationId xmlns:p14="http://schemas.microsoft.com/office/powerpoint/2010/main" val="374829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041FE0-43F6-101E-AAD1-88961A8845CF}"/>
              </a:ext>
            </a:extLst>
          </p:cNvPr>
          <p:cNvSpPr txBox="1"/>
          <p:nvPr/>
        </p:nvSpPr>
        <p:spPr>
          <a:xfrm>
            <a:off x="1547664" y="1124744"/>
            <a:ext cx="6264696" cy="584775"/>
          </a:xfrm>
          <a:prstGeom prst="rect">
            <a:avLst/>
          </a:prstGeom>
          <a:noFill/>
          <a:ln w="412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PROJET  ALPES  2030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AF0A17-78EE-2C04-A2B8-CC5909B2B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288"/>
            <a:ext cx="1987468" cy="1048603"/>
          </a:xfrm>
          <a:prstGeom prst="rect">
            <a:avLst/>
          </a:prstGeom>
        </p:spPr>
      </p:pic>
      <p:pic>
        <p:nvPicPr>
          <p:cNvPr id="5" name="Image 4" descr="Inrecruiting France | Chef de Projet Senior - Procédures Réglementaires  (F/H)">
            <a:extLst>
              <a:ext uri="{FF2B5EF4-FFF2-40B4-BE49-F238E27FC236}">
                <a16:creationId xmlns:a16="http://schemas.microsoft.com/office/drawing/2014/main" id="{566F3388-C18C-4673-EFB5-91C6EE9FE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608"/>
            <a:ext cx="1987550" cy="10452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963004F-6F90-2294-7AEA-E3D461FFF0E4}"/>
              </a:ext>
            </a:extLst>
          </p:cNvPr>
          <p:cNvSpPr txBox="1"/>
          <p:nvPr/>
        </p:nvSpPr>
        <p:spPr>
          <a:xfrm>
            <a:off x="539552" y="2204864"/>
            <a:ext cx="81082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Contexte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général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Dans le cadre des Jeux </a:t>
            </a:r>
            <a:r>
              <a:rPr lang="en-US" dirty="0" err="1"/>
              <a:t>olympiques</a:t>
            </a:r>
            <a:r>
              <a:rPr lang="en-US" dirty="0"/>
              <a:t> </a:t>
            </a:r>
            <a:r>
              <a:rPr lang="en-US" dirty="0" err="1"/>
              <a:t>d’hiver</a:t>
            </a:r>
            <a:r>
              <a:rPr lang="en-US" dirty="0"/>
              <a:t> Alpes 2030,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pédagogique</a:t>
            </a:r>
            <a:r>
              <a:rPr lang="en-US" dirty="0"/>
              <a:t> vise à </a:t>
            </a:r>
            <a:r>
              <a:rPr lang="en-US" dirty="0" err="1"/>
              <a:t>développer</a:t>
            </a:r>
            <a:r>
              <a:rPr lang="en-US" dirty="0"/>
              <a:t> </a:t>
            </a:r>
            <a:r>
              <a:rPr lang="en-US" dirty="0" err="1"/>
              <a:t>durablement</a:t>
            </a:r>
            <a:r>
              <a:rPr lang="en-US" dirty="0"/>
              <a:t> le LASER Run ( heritage Paris 2024) sur le territories des Hauts-de-France à travers un </a:t>
            </a:r>
            <a:r>
              <a:rPr lang="en-US" dirty="0" err="1"/>
              <a:t>parcours</a:t>
            </a:r>
            <a:r>
              <a:rPr lang="en-US" dirty="0"/>
              <a:t> sportif, </a:t>
            </a:r>
            <a:r>
              <a:rPr lang="en-US" dirty="0" err="1"/>
              <a:t>éducatif</a:t>
            </a:r>
            <a:r>
              <a:rPr lang="en-US" dirty="0"/>
              <a:t> et </a:t>
            </a:r>
            <a:r>
              <a:rPr lang="en-US" dirty="0" err="1"/>
              <a:t>citoyen</a:t>
            </a:r>
            <a:r>
              <a:rPr lang="en-US" dirty="0"/>
              <a:t> </a:t>
            </a:r>
            <a:r>
              <a:rPr lang="en-US" dirty="0" err="1"/>
              <a:t>construit</a:t>
            </a:r>
            <a:r>
              <a:rPr lang="en-US" dirty="0"/>
              <a:t> sur quatre </a:t>
            </a:r>
            <a:r>
              <a:rPr lang="en-US" dirty="0" err="1"/>
              <a:t>années</a:t>
            </a:r>
            <a:r>
              <a:rPr lang="en-US" dirty="0"/>
              <a:t> </a:t>
            </a:r>
            <a:r>
              <a:rPr lang="en-US" dirty="0" err="1"/>
              <a:t>scolaires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Objectifs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du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projet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• </a:t>
            </a:r>
            <a:r>
              <a:rPr lang="en-US" dirty="0" err="1"/>
              <a:t>Développer</a:t>
            </a:r>
            <a:r>
              <a:rPr lang="en-US" dirty="0"/>
              <a:t> le LASER Run dans les Hauts-de-France.</a:t>
            </a:r>
            <a:br>
              <a:rPr lang="en-US" dirty="0"/>
            </a:br>
            <a:r>
              <a:rPr lang="en-US" dirty="0"/>
              <a:t>• Structurer un réseau territorial de </a:t>
            </a:r>
            <a:r>
              <a:rPr lang="en-US" dirty="0" err="1"/>
              <a:t>compétitions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Valoriser</a:t>
            </a:r>
            <a:r>
              <a:rPr lang="en-US" dirty="0"/>
              <a:t> </a:t>
            </a:r>
            <a:r>
              <a:rPr lang="en-US" dirty="0" err="1"/>
              <a:t>l’engagement</a:t>
            </a:r>
            <a:r>
              <a:rPr lang="en-US" dirty="0"/>
              <a:t> des </a:t>
            </a:r>
            <a:r>
              <a:rPr lang="en-US" dirty="0" err="1"/>
              <a:t>élèves</a:t>
            </a:r>
            <a:r>
              <a:rPr lang="en-US" dirty="0"/>
              <a:t> sur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années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Favoriser</a:t>
            </a:r>
            <a:r>
              <a:rPr lang="en-US" dirty="0"/>
              <a:t> </a:t>
            </a:r>
            <a:r>
              <a:rPr lang="en-US" dirty="0" err="1"/>
              <a:t>l’esprit</a:t>
            </a:r>
            <a:r>
              <a:rPr lang="en-US" dirty="0"/>
              <a:t> </a:t>
            </a:r>
            <a:r>
              <a:rPr lang="en-US" dirty="0" err="1"/>
              <a:t>d’équipe</a:t>
            </a:r>
            <a:r>
              <a:rPr lang="en-US" dirty="0"/>
              <a:t>, </a:t>
            </a:r>
            <a:r>
              <a:rPr lang="en-US" dirty="0" err="1"/>
              <a:t>l’autonomie</a:t>
            </a:r>
            <a:r>
              <a:rPr lang="en-US" dirty="0"/>
              <a:t> et la </a:t>
            </a:r>
            <a:r>
              <a:rPr lang="en-US" dirty="0" err="1"/>
              <a:t>responsabilité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Sensibiliser</a:t>
            </a:r>
            <a:r>
              <a:rPr lang="en-US" dirty="0"/>
              <a:t> les </a:t>
            </a:r>
            <a:r>
              <a:rPr lang="en-US" dirty="0" err="1"/>
              <a:t>élèves</a:t>
            </a:r>
            <a:r>
              <a:rPr lang="en-US" dirty="0"/>
              <a:t> aux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olympiques</a:t>
            </a:r>
            <a:r>
              <a:rPr lang="en-US" dirty="0"/>
              <a:t> : excellence, respect et </a:t>
            </a:r>
            <a:r>
              <a:rPr lang="en-US" dirty="0" err="1"/>
              <a:t>amitié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Faire </a:t>
            </a:r>
            <a:r>
              <a:rPr lang="en-US" dirty="0" err="1"/>
              <a:t>découvrir</a:t>
            </a:r>
            <a:r>
              <a:rPr lang="en-US" dirty="0"/>
              <a:t> les sports </a:t>
            </a:r>
            <a:r>
              <a:rPr lang="en-US" dirty="0" err="1"/>
              <a:t>nordiques</a:t>
            </a:r>
            <a:r>
              <a:rPr lang="en-US" dirty="0"/>
              <a:t> et </a:t>
            </a:r>
            <a:r>
              <a:rPr lang="en-US" dirty="0" err="1"/>
              <a:t>particulièrement</a:t>
            </a:r>
            <a:r>
              <a:rPr lang="en-US" dirty="0"/>
              <a:t> le biathlon.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dynamique</a:t>
            </a:r>
            <a:r>
              <a:rPr lang="en-US" dirty="0"/>
              <a:t> </a:t>
            </a:r>
            <a:r>
              <a:rPr lang="en-US" dirty="0" err="1"/>
              <a:t>éducative</a:t>
            </a:r>
            <a:r>
              <a:rPr lang="en-US" dirty="0"/>
              <a:t> </a:t>
            </a:r>
            <a:r>
              <a:rPr lang="en-US" dirty="0" err="1"/>
              <a:t>autour</a:t>
            </a:r>
            <a:r>
              <a:rPr lang="en-US" dirty="0"/>
              <a:t> des Jeux </a:t>
            </a:r>
            <a:r>
              <a:rPr lang="en-US" dirty="0" err="1"/>
              <a:t>olympiques</a:t>
            </a:r>
            <a:r>
              <a:rPr lang="en-US" dirty="0"/>
              <a:t> </a:t>
            </a:r>
            <a:r>
              <a:rPr lang="en-US" dirty="0" err="1"/>
              <a:t>d’hiver</a:t>
            </a:r>
            <a:r>
              <a:rPr lang="en-US" dirty="0"/>
              <a:t> Alpes 2030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7266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51D8B8-6F9E-7245-0005-226A25B5056F}"/>
              </a:ext>
            </a:extLst>
          </p:cNvPr>
          <p:cNvSpPr txBox="1"/>
          <p:nvPr/>
        </p:nvSpPr>
        <p:spPr>
          <a:xfrm>
            <a:off x="755576" y="836712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3. Public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concerné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Le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concernera</a:t>
            </a:r>
            <a:r>
              <a:rPr lang="en-US" dirty="0"/>
              <a:t> des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engagés</a:t>
            </a:r>
            <a:r>
              <a:rPr lang="en-US" dirty="0"/>
              <a:t> </a:t>
            </a:r>
            <a:r>
              <a:rPr lang="en-US" dirty="0" err="1"/>
              <a:t>dès</a:t>
            </a:r>
            <a:r>
              <a:rPr lang="en-US" dirty="0"/>
              <a:t> la </a:t>
            </a:r>
            <a:r>
              <a:rPr lang="en-US" dirty="0" err="1"/>
              <a:t>classe</a:t>
            </a:r>
            <a:r>
              <a:rPr lang="en-US" dirty="0"/>
              <a:t> de </a:t>
            </a:r>
            <a:r>
              <a:rPr lang="en-US" dirty="0" err="1"/>
              <a:t>sixième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2026-2027 et </a:t>
            </a:r>
            <a:r>
              <a:rPr lang="en-US" dirty="0" err="1"/>
              <a:t>suivis</a:t>
            </a:r>
            <a:r>
              <a:rPr lang="en-US" dirty="0"/>
              <a:t> </a:t>
            </a:r>
            <a:r>
              <a:rPr lang="en-US" dirty="0" err="1"/>
              <a:t>jusqu’en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de </a:t>
            </a:r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2029-2030.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4. Composition des équipes mixtes :</a:t>
            </a:r>
            <a:br>
              <a:rPr lang="en-US" dirty="0"/>
            </a:br>
            <a:r>
              <a:rPr lang="en-US" dirty="0"/>
              <a:t>• 4 </a:t>
            </a:r>
            <a:r>
              <a:rPr lang="en-US" dirty="0" err="1"/>
              <a:t>élèves</a:t>
            </a:r>
            <a:r>
              <a:rPr lang="en-US" dirty="0"/>
              <a:t> ( 2 filles et 2 garçons) ;</a:t>
            </a:r>
            <a:br>
              <a:rPr lang="en-US" dirty="0"/>
            </a:br>
            <a:r>
              <a:rPr lang="en-US" dirty="0"/>
              <a:t>• 1 </a:t>
            </a:r>
            <a:r>
              <a:rPr lang="en-US" dirty="0" err="1"/>
              <a:t>enseignant</a:t>
            </a:r>
            <a:r>
              <a:rPr lang="en-US" dirty="0"/>
              <a:t> </a:t>
            </a:r>
            <a:r>
              <a:rPr lang="en-US" dirty="0" err="1"/>
              <a:t>accompagnateur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5. De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septembre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2026 à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juin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2029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Communication du </a:t>
            </a:r>
            <a:r>
              <a:rPr lang="en-US" dirty="0" err="1"/>
              <a:t>projet</a:t>
            </a:r>
            <a:r>
              <a:rPr lang="en-US" dirty="0"/>
              <a:t> et ouverture </a:t>
            </a:r>
            <a:r>
              <a:rPr lang="en-US" dirty="0" err="1"/>
              <a:t>d’inscription</a:t>
            </a:r>
            <a:r>
              <a:rPr lang="en-US" dirty="0"/>
              <a:t> suite à la communication: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Organisation</a:t>
            </a:r>
            <a:r>
              <a:rPr lang="en-US" dirty="0"/>
              <a:t> de rencontres locales par </a:t>
            </a:r>
            <a:r>
              <a:rPr lang="en-US" dirty="0" err="1"/>
              <a:t>comité</a:t>
            </a:r>
            <a:r>
              <a:rPr lang="en-US" dirty="0"/>
              <a:t> printemps 2027</a:t>
            </a:r>
            <a:br>
              <a:rPr lang="en-US" dirty="0"/>
            </a:br>
            <a:r>
              <a:rPr lang="en-US" dirty="0"/>
              <a:t>• Mise </a:t>
            </a:r>
            <a:r>
              <a:rPr lang="en-US" dirty="0" err="1"/>
              <a:t>en</a:t>
            </a:r>
            <a:r>
              <a:rPr lang="en-US" dirty="0"/>
              <a:t> place de finale </a:t>
            </a:r>
            <a:r>
              <a:rPr lang="en-US" dirty="0" err="1"/>
              <a:t>territoriale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juin</a:t>
            </a:r>
            <a:r>
              <a:rPr lang="en-US" dirty="0"/>
              <a:t> de </a:t>
            </a:r>
            <a:r>
              <a:rPr lang="en-US" dirty="0" err="1"/>
              <a:t>l’année</a:t>
            </a:r>
            <a:r>
              <a:rPr lang="en-US" dirty="0"/>
              <a:t> 27/28/29 avec selection des équipes representatives de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comité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juin</a:t>
            </a:r>
            <a:r>
              <a:rPr lang="en-US" dirty="0"/>
              <a:t> 2029 (</a:t>
            </a:r>
            <a:r>
              <a:rPr lang="en-US" dirty="0" err="1"/>
              <a:t>autorisation</a:t>
            </a:r>
            <a:r>
              <a:rPr lang="en-US" dirty="0"/>
              <a:t> </a:t>
            </a:r>
            <a:r>
              <a:rPr lang="en-US" dirty="0" err="1"/>
              <a:t>parentale</a:t>
            </a:r>
            <a:r>
              <a:rPr lang="en-US" dirty="0"/>
              <a:t> à </a:t>
            </a:r>
            <a:r>
              <a:rPr lang="en-US" dirty="0" err="1"/>
              <a:t>gérer</a:t>
            </a:r>
            <a:r>
              <a:rPr lang="en-US" dirty="0"/>
              <a:t> pour le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Février 2030).</a:t>
            </a:r>
          </a:p>
          <a:p>
            <a:endParaRPr lang="en-US" dirty="0"/>
          </a:p>
          <a:p>
            <a:r>
              <a:rPr lang="en-US" b="1" dirty="0" err="1">
                <a:solidFill>
                  <a:srgbClr val="FF0000"/>
                </a:solidFill>
              </a:rPr>
              <a:t>Critères</a:t>
            </a:r>
            <a:r>
              <a:rPr lang="en-US" b="1" dirty="0">
                <a:solidFill>
                  <a:srgbClr val="FF0000"/>
                </a:solidFill>
              </a:rPr>
              <a:t> de participation :</a:t>
            </a:r>
          </a:p>
          <a:p>
            <a:r>
              <a:rPr lang="en-US" dirty="0" err="1"/>
              <a:t>Etablissement</a:t>
            </a:r>
            <a:r>
              <a:rPr lang="en-US" dirty="0"/>
              <a:t> à jour de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cotisations</a:t>
            </a:r>
            <a:r>
              <a:rPr lang="en-US" dirty="0"/>
              <a:t> UGSEL </a:t>
            </a:r>
            <a:r>
              <a:rPr lang="en-US" dirty="0" err="1"/>
              <a:t>Comité</a:t>
            </a:r>
            <a:endParaRPr lang="en-US" dirty="0"/>
          </a:p>
          <a:p>
            <a:r>
              <a:rPr lang="en-US" dirty="0" err="1"/>
              <a:t>Etablissement</a:t>
            </a:r>
            <a:r>
              <a:rPr lang="en-US" dirty="0"/>
              <a:t> </a:t>
            </a:r>
            <a:r>
              <a:rPr lang="en-US" dirty="0" err="1"/>
              <a:t>Labélisé</a:t>
            </a:r>
            <a:r>
              <a:rPr lang="en-US" dirty="0"/>
              <a:t> </a:t>
            </a:r>
            <a:r>
              <a:rPr lang="en-US" dirty="0" err="1"/>
              <a:t>Génération</a:t>
            </a:r>
            <a:r>
              <a:rPr lang="en-US" dirty="0"/>
              <a:t> 2030 </a:t>
            </a:r>
            <a:r>
              <a:rPr lang="en-US" dirty="0" err="1"/>
              <a:t>Niveau</a:t>
            </a:r>
            <a:r>
              <a:rPr lang="en-US" dirty="0"/>
              <a:t> 2</a:t>
            </a:r>
          </a:p>
          <a:p>
            <a:r>
              <a:rPr lang="en-US" dirty="0"/>
              <a:t>Participation à la mise </a:t>
            </a:r>
            <a:r>
              <a:rPr lang="en-US" dirty="0" err="1"/>
              <a:t>en</a:t>
            </a:r>
            <a:r>
              <a:rPr lang="en-US" dirty="0"/>
              <a:t> place du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dès</a:t>
            </a:r>
            <a:r>
              <a:rPr lang="en-US" dirty="0"/>
              <a:t> 2027 </a:t>
            </a:r>
          </a:p>
          <a:p>
            <a:r>
              <a:rPr lang="en-US" dirty="0"/>
              <a:t>Les places de </a:t>
            </a:r>
            <a:r>
              <a:rPr lang="en-US" dirty="0" err="1"/>
              <a:t>comité</a:t>
            </a:r>
            <a:r>
              <a:rPr lang="en-US" dirty="0"/>
              <a:t> non </a:t>
            </a:r>
            <a:r>
              <a:rPr lang="en-US" dirty="0" err="1"/>
              <a:t>pourvues</a:t>
            </a:r>
            <a:r>
              <a:rPr lang="en-US" dirty="0"/>
              <a:t> </a:t>
            </a:r>
            <a:r>
              <a:rPr lang="en-US" dirty="0" err="1"/>
              <a:t>seront</a:t>
            </a:r>
            <a:r>
              <a:rPr lang="en-US" dirty="0"/>
              <a:t> </a:t>
            </a:r>
            <a:r>
              <a:rPr lang="en-US" dirty="0" err="1"/>
              <a:t>redistribuées</a:t>
            </a:r>
            <a:r>
              <a:rPr lang="en-US" dirty="0"/>
              <a:t> post finale </a:t>
            </a:r>
            <a:r>
              <a:rPr lang="en-US" dirty="0" err="1"/>
              <a:t>territoriale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8184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1196752"/>
            <a:ext cx="7056784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PRESENTATION PLAN DE FORMATION UGSEL HDF 2026/2027 </a:t>
            </a:r>
          </a:p>
        </p:txBody>
      </p:sp>
      <p:pic>
        <p:nvPicPr>
          <p:cNvPr id="2050" name="Picture 2" descr="LogoQualiopi-300dpi-Avec-Marian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6" y="1924009"/>
            <a:ext cx="3234157" cy="172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355976" y="2467507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CTF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 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pic>
        <p:nvPicPr>
          <p:cNvPr id="5" name="Image 4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04" y="3107439"/>
            <a:ext cx="1125136" cy="108699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886B13-2D53-7034-06A1-F085E88FDA36}"/>
              </a:ext>
            </a:extLst>
          </p:cNvPr>
          <p:cNvSpPr txBox="1"/>
          <p:nvPr/>
        </p:nvSpPr>
        <p:spPr>
          <a:xfrm>
            <a:off x="4211960" y="475392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5" action="ppaction://hlinkpres?slideindex=1&amp;slidetitle="/>
              </a:rPr>
              <a:t>ICI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7770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ED9B3F-4219-CF05-9E96-6CFFEF47ADA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FB1CB"/>
          </a:solidFill>
        </p:spPr>
        <p:txBody>
          <a:bodyPr/>
          <a:lstStyle/>
          <a:p>
            <a:pPr algn="ctr"/>
            <a:r>
              <a:rPr lang="fr-FR" dirty="0"/>
              <a:t>ORDRE DU JOUR REUNION DE RENTREE 2026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1145FE-0783-B30C-ADFE-EF1AA177E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828800"/>
            <a:ext cx="6553200" cy="4840560"/>
          </a:xfrm>
        </p:spPr>
        <p:txBody>
          <a:bodyPr/>
          <a:lstStyle/>
          <a:p>
            <a:r>
              <a:rPr lang="fr-FR" dirty="0"/>
              <a:t>Mot d’accueil du Président</a:t>
            </a:r>
          </a:p>
          <a:p>
            <a:r>
              <a:rPr lang="fr-FR" dirty="0"/>
              <a:t>Mot d’accueil de la Direction Diocésaine</a:t>
            </a:r>
          </a:p>
          <a:p>
            <a:r>
              <a:rPr lang="fr-FR" dirty="0"/>
              <a:t>Intervention IPR et orientations Académiques 2026 2027. Questions / Réponses</a:t>
            </a:r>
          </a:p>
          <a:p>
            <a:r>
              <a:rPr lang="fr-FR" dirty="0"/>
              <a:t>Intervention Directeur UGSEL HDF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Administratif : Communication : RGPD / Site Internet/ Newsletter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Journée Nationale du sport scolaire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Sportif: Dates et lieux des cross / Dates finales sports collectifs/Agrégat FT/ Organisation sports collectifs/ Commission Ethique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Nationaux 2027 sur le territoire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Projet Lazer Run Alpes 2030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VSS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/>
              <a:t> Plan de formation EPS 2026 2027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6277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7">
            <a:extLst>
              <a:ext uri="{FF2B5EF4-FFF2-40B4-BE49-F238E27FC236}">
                <a16:creationId xmlns:a16="http://schemas.microsoft.com/office/drawing/2014/main" id="{6181AA61-E90D-6311-FAC0-EB103A0D9F95}"/>
              </a:ext>
            </a:extLst>
          </p:cNvPr>
          <p:cNvSpPr txBox="1"/>
          <p:nvPr/>
        </p:nvSpPr>
        <p:spPr>
          <a:xfrm>
            <a:off x="3042005" y="539991"/>
            <a:ext cx="3240000" cy="480260"/>
          </a:xfrm>
          <a:prstGeom prst="rect">
            <a:avLst/>
          </a:prstGeom>
          <a:solidFill>
            <a:srgbClr val="00BAD5"/>
          </a:solidFill>
        </p:spPr>
        <p:txBody>
          <a:bodyPr vert="horz" wrap="square" lIns="0" tIns="18415" rIns="0" bIns="0" rtlCol="0">
            <a:spAutoFit/>
          </a:bodyPr>
          <a:lstStyle/>
          <a:p>
            <a:pPr marL="341630">
              <a:lnSpc>
                <a:spcPct val="100000"/>
              </a:lnSpc>
              <a:spcBef>
                <a:spcPts val="145"/>
              </a:spcBef>
            </a:pPr>
            <a:r>
              <a:rPr lang="fr-FR" sz="3000" dirty="0">
                <a:solidFill>
                  <a:schemeClr val="bg1"/>
                </a:solidFill>
                <a:latin typeface="Tw Cen MT" panose="020B0602020104020603" pitchFamily="34" charset="0"/>
                <a:cs typeface="Calibri-Light"/>
              </a:rPr>
              <a:t>Point FORMATION</a:t>
            </a:r>
            <a:endParaRPr sz="3000" dirty="0">
              <a:solidFill>
                <a:schemeClr val="bg1"/>
              </a:solidFill>
              <a:latin typeface="Tw Cen MT" panose="020B0602020104020603" pitchFamily="34" charset="0"/>
              <a:cs typeface="Calibri-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05C90-0F1D-16F6-0DFC-9808166BDE89}"/>
              </a:ext>
            </a:extLst>
          </p:cNvPr>
          <p:cNvSpPr txBox="1"/>
          <p:nvPr/>
        </p:nvSpPr>
        <p:spPr>
          <a:xfrm>
            <a:off x="1062005" y="1166842"/>
            <a:ext cx="720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E8532B"/>
                </a:solidFill>
                <a:latin typeface="Tw Cen MT" panose="020B0602020104020603" pitchFamily="34" charset="0"/>
              </a:rPr>
              <a:t>Formations TERRITORIALES  au catalogue FORMIRIS</a:t>
            </a:r>
          </a:p>
          <a:p>
            <a:pPr algn="ctr"/>
            <a:endParaRPr lang="fr-FR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Suite à la restructuration de Formiris aux niveaux national et territorial, seules les formations programmées en 2025 – 2026 ont pu être reconduites pour cette année 2026 – 2027.</a:t>
            </a:r>
          </a:p>
          <a:p>
            <a:pPr algn="ctr"/>
            <a:endParaRPr lang="fr-FR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Nous avons donc remis en place 7 formations pour le 2</a:t>
            </a:r>
            <a:r>
              <a:rPr lang="fr-FR" baseline="30000" dirty="0">
                <a:solidFill>
                  <a:srgbClr val="002060"/>
                </a:solidFill>
                <a:latin typeface="Tw Cen MT" panose="020B0602020104020603" pitchFamily="34" charset="0"/>
              </a:rPr>
              <a:t>nd</a:t>
            </a:r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 degré,</a:t>
            </a: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Après échanges et à la demande de Formiris, nous avons eu la possibilité d’ajouter 2 formations pour le 2</a:t>
            </a:r>
            <a:r>
              <a:rPr lang="fr-FR" baseline="30000" dirty="0">
                <a:solidFill>
                  <a:srgbClr val="002060"/>
                </a:solidFill>
                <a:latin typeface="Tw Cen MT" panose="020B0602020104020603" pitchFamily="34" charset="0"/>
              </a:rPr>
              <a:t>nd</a:t>
            </a:r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 degré</a:t>
            </a: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(DANSE et Sophrologie Niveau 2)</a:t>
            </a:r>
          </a:p>
          <a:p>
            <a:pPr algn="ctr"/>
            <a:endParaRPr lang="fr-FR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fr-FR" b="1" dirty="0">
                <a:solidFill>
                  <a:srgbClr val="E8532B"/>
                </a:solidFill>
                <a:latin typeface="Tw Cen MT" panose="020B0602020104020603" pitchFamily="34" charset="0"/>
              </a:rPr>
              <a:t>Formations TERRITORIALES d’équipe</a:t>
            </a:r>
          </a:p>
          <a:p>
            <a:pPr algn="ctr"/>
            <a:endParaRPr lang="fr-FR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Les demandes à Formiris sont à faire à partir du 15 septembre 2026</a:t>
            </a:r>
          </a:p>
          <a:p>
            <a:pPr algn="ctr"/>
            <a:endParaRPr lang="fr-FR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Contact : Benoît CHRETIEN (</a:t>
            </a:r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  <a:hlinkClick r:id="rId2"/>
              </a:rPr>
              <a:t>benoit.chretien.formations@gmail.com</a:t>
            </a:r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1608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522E4E8-BE9A-6617-D0AD-41C207170D7A}"/>
              </a:ext>
            </a:extLst>
          </p:cNvPr>
          <p:cNvSpPr txBox="1"/>
          <p:nvPr/>
        </p:nvSpPr>
        <p:spPr>
          <a:xfrm>
            <a:off x="3456000" y="180000"/>
            <a:ext cx="2232000" cy="562630"/>
          </a:xfrm>
          <a:prstGeom prst="ellipse">
            <a:avLst/>
          </a:prstGeom>
          <a:solidFill>
            <a:srgbClr val="F4C009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  <a:latin typeface="Tw Cen MT" panose="020B0602020104020603" pitchFamily="34" charset="0"/>
              </a:rPr>
              <a:t>2026 / 2027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D7A15B-A010-68D4-0267-AA769D969833}"/>
              </a:ext>
            </a:extLst>
          </p:cNvPr>
          <p:cNvSpPr txBox="1"/>
          <p:nvPr/>
        </p:nvSpPr>
        <p:spPr>
          <a:xfrm>
            <a:off x="505476" y="990600"/>
            <a:ext cx="8379600" cy="376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000" b="1" kern="100" dirty="0">
                <a:solidFill>
                  <a:schemeClr val="accent2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fr-FR" sz="2000" b="1" kern="100" baseline="30000" dirty="0">
                <a:solidFill>
                  <a:schemeClr val="accent2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fr-FR" sz="2000" b="1" kern="100" dirty="0">
                <a:solidFill>
                  <a:schemeClr val="accent2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degré </a:t>
            </a:r>
            <a:r>
              <a:rPr lang="fr-FR" sz="2000" b="1" kern="100" dirty="0">
                <a:solidFill>
                  <a:srgbClr val="002060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Formations TERRITORIALES sur catalogue FORMIRIS</a:t>
            </a:r>
            <a:endParaRPr lang="fr-FR" sz="1600" kern="100" dirty="0">
              <a:solidFill>
                <a:srgbClr val="002060"/>
              </a:solidFill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fr-FR" kern="100" dirty="0">
              <a:solidFill>
                <a:srgbClr val="002060"/>
              </a:solidFill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Proposer la pratique du CROSS TRAINING et de la MUSCULATION en EPS au lycée</a:t>
            </a:r>
            <a:endParaRPr lang="fr-FR" sz="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Modifier sa SAE en ESCALADE</a:t>
            </a:r>
            <a:endParaRPr lang="fr-FR" sz="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Favoriser l'engagement et la réussite de tous en VOLLEY-BALL au collège et au lycée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Accompagner les élèves dans la démarche de création en DANSE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Savoir Rouler à Vélo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Aisance aquatique : A l’aise comme un poisson dans l’eau … un plongeon vers le savoir nager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Bien-être au collège et au lycée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Approfondir sa pratique de la sophrologie éducative en milieu scolaire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fr-FR" kern="100" dirty="0">
                <a:solidFill>
                  <a:srgbClr val="002060"/>
                </a:solidFill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Devenir formateur PSC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C8C69C-1C16-3B3C-594C-7D9D286E9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4947808"/>
            <a:ext cx="1798476" cy="179847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66D60D2-7544-F236-F2ED-CC37D540B8BB}"/>
              </a:ext>
            </a:extLst>
          </p:cNvPr>
          <p:cNvSpPr txBox="1"/>
          <p:nvPr/>
        </p:nvSpPr>
        <p:spPr>
          <a:xfrm>
            <a:off x="1676400" y="552388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Lien vers le Genially</a:t>
            </a:r>
          </a:p>
          <a:p>
            <a:pPr algn="ctr"/>
            <a:r>
              <a:rPr lang="fr-FR" dirty="0">
                <a:solidFill>
                  <a:srgbClr val="002060"/>
                </a:solidFill>
                <a:latin typeface="Tw Cen MT" panose="020B0602020104020603" pitchFamily="34" charset="0"/>
              </a:rPr>
              <a:t>(programmes et liens d’inscription)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2C141E8-707D-B47D-2C10-B69C2A953542}"/>
              </a:ext>
            </a:extLst>
          </p:cNvPr>
          <p:cNvSpPr/>
          <p:nvPr/>
        </p:nvSpPr>
        <p:spPr>
          <a:xfrm>
            <a:off x="5334000" y="5676282"/>
            <a:ext cx="1219200" cy="341531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73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52F44-5889-3FE5-6438-DFC2CA121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61E1EAF-EAF9-9E4A-3896-CC550616D16A}"/>
              </a:ext>
            </a:extLst>
          </p:cNvPr>
          <p:cNvSpPr txBox="1"/>
          <p:nvPr/>
        </p:nvSpPr>
        <p:spPr>
          <a:xfrm>
            <a:off x="1692000" y="3069000"/>
            <a:ext cx="5760000" cy="7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i="1" dirty="0">
                <a:solidFill>
                  <a:srgbClr val="F4C009"/>
                </a:solidFill>
              </a:rPr>
              <a:t>Merci de votre attention</a:t>
            </a:r>
            <a:endParaRPr lang="fr-FR" sz="2400" i="1" dirty="0">
              <a:solidFill>
                <a:srgbClr val="F4C0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91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1412776"/>
            <a:ext cx="7056784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QUESTIONS et SUGGESTIONS  </a:t>
            </a:r>
          </a:p>
        </p:txBody>
      </p:sp>
    </p:spTree>
    <p:extLst>
      <p:ext uri="{BB962C8B-B14F-4D97-AF65-F5344CB8AC3E}">
        <p14:creationId xmlns:p14="http://schemas.microsoft.com/office/powerpoint/2010/main" val="409705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823452"/>
            <a:ext cx="1296144" cy="1296144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1816257" y="986308"/>
            <a:ext cx="2880319" cy="6480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BOISUMEAU Fabrice</a:t>
            </a:r>
          </a:p>
          <a:p>
            <a:pPr algn="ctr"/>
            <a:r>
              <a:rPr lang="fr-FR" dirty="0" err="1"/>
              <a:t>Prsdt</a:t>
            </a:r>
            <a:r>
              <a:rPr lang="fr-FR" dirty="0"/>
              <a:t> UGSEL NATIONALE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4849147" y="947950"/>
            <a:ext cx="3744416" cy="792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MELLERIN Jean Noël</a:t>
            </a:r>
          </a:p>
          <a:p>
            <a:pPr algn="ctr"/>
            <a:r>
              <a:rPr lang="fr-FR" dirty="0"/>
              <a:t>Secrétaire Général UGSEL Nationale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3010680" y="1948243"/>
            <a:ext cx="3122637" cy="76934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BROUX Thierry</a:t>
            </a:r>
          </a:p>
          <a:p>
            <a:pPr algn="ctr"/>
            <a:r>
              <a:rPr lang="fr-FR" dirty="0" err="1"/>
              <a:t>Prsdt</a:t>
            </a:r>
            <a:r>
              <a:rPr lang="fr-FR" dirty="0"/>
              <a:t> UGSEL TERRITOIRE HDF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2011720" y="2921317"/>
            <a:ext cx="5832648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6 Vice-présidents</a:t>
            </a:r>
          </a:p>
          <a:p>
            <a:pPr algn="ctr"/>
            <a:r>
              <a:rPr lang="fr-FR" dirty="0"/>
              <a:t>02/59C/59L/62/60/ 80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744691" y="3786250"/>
            <a:ext cx="8208912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CA de 24 Membres dont 2 administrateurs APEL</a:t>
            </a:r>
          </a:p>
          <a:p>
            <a:pPr algn="ctr"/>
            <a:r>
              <a:rPr lang="fr-FR" dirty="0"/>
              <a:t>3 COMMISSIONS : Sportives/ Formation / Institutionnelle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6336196" y="1939576"/>
            <a:ext cx="2952328" cy="7200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Directeur</a:t>
            </a:r>
          </a:p>
          <a:p>
            <a:pPr algn="ctr"/>
            <a:r>
              <a:rPr lang="fr-FR" dirty="0"/>
              <a:t>Moi-même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0" y="2852935"/>
            <a:ext cx="1907704" cy="79208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secrétaire à 0,15 ETP (formation)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107504" y="2151871"/>
            <a:ext cx="2592288" cy="64807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Coordinateur</a:t>
            </a:r>
          </a:p>
          <a:p>
            <a:pPr algn="ctr"/>
            <a:r>
              <a:rPr lang="fr-FR" dirty="0"/>
              <a:t>CHRETIEN Benoit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CB3D68F-395F-9EE1-6667-B7BF99135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Fabrice BOISUMEAU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CFA95A-89C0-37B6-F557-CBA4663BBFDC}"/>
              </a:ext>
            </a:extLst>
          </p:cNvPr>
          <p:cNvSpPr txBox="1"/>
          <p:nvPr/>
        </p:nvSpPr>
        <p:spPr>
          <a:xfrm>
            <a:off x="107504" y="4869160"/>
            <a:ext cx="1368152" cy="369332"/>
          </a:xfrm>
          <a:prstGeom prst="rect">
            <a:avLst/>
          </a:prstGeom>
          <a:solidFill>
            <a:srgbClr val="2FB1CB"/>
          </a:solidFill>
          <a:ln>
            <a:solidFill>
              <a:srgbClr val="DE5237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COMITE 59L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8BA694-0636-5922-FC3C-A1BE01A87423}"/>
              </a:ext>
            </a:extLst>
          </p:cNvPr>
          <p:cNvSpPr txBox="1"/>
          <p:nvPr/>
        </p:nvSpPr>
        <p:spPr>
          <a:xfrm>
            <a:off x="1619672" y="4859818"/>
            <a:ext cx="1368152" cy="369332"/>
          </a:xfrm>
          <a:prstGeom prst="rect">
            <a:avLst/>
          </a:prstGeom>
          <a:solidFill>
            <a:srgbClr val="2FB1CB"/>
          </a:solidFill>
          <a:ln>
            <a:solidFill>
              <a:srgbClr val="DE5237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COMITE 59C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2932BB-A9A7-5582-1985-F6D8537F33AB}"/>
              </a:ext>
            </a:extLst>
          </p:cNvPr>
          <p:cNvSpPr txBox="1"/>
          <p:nvPr/>
        </p:nvSpPr>
        <p:spPr>
          <a:xfrm>
            <a:off x="3162744" y="4856814"/>
            <a:ext cx="1368152" cy="369332"/>
          </a:xfrm>
          <a:prstGeom prst="rect">
            <a:avLst/>
          </a:prstGeom>
          <a:solidFill>
            <a:srgbClr val="2FB1CB"/>
          </a:solidFill>
          <a:ln>
            <a:solidFill>
              <a:srgbClr val="DE5237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COMITE 62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193F54-E2F7-5E43-67DC-36B089A36888}"/>
              </a:ext>
            </a:extLst>
          </p:cNvPr>
          <p:cNvSpPr txBox="1"/>
          <p:nvPr/>
        </p:nvSpPr>
        <p:spPr>
          <a:xfrm>
            <a:off x="4696576" y="4869160"/>
            <a:ext cx="1368152" cy="369332"/>
          </a:xfrm>
          <a:prstGeom prst="rect">
            <a:avLst/>
          </a:prstGeom>
          <a:solidFill>
            <a:srgbClr val="2FB1CB"/>
          </a:solidFill>
          <a:ln>
            <a:solidFill>
              <a:srgbClr val="DE5237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COMITE 60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77019B2-175B-D84F-C482-20104A1D8277}"/>
              </a:ext>
            </a:extLst>
          </p:cNvPr>
          <p:cNvSpPr txBox="1"/>
          <p:nvPr/>
        </p:nvSpPr>
        <p:spPr>
          <a:xfrm>
            <a:off x="6166514" y="4869160"/>
            <a:ext cx="1368152" cy="369332"/>
          </a:xfrm>
          <a:prstGeom prst="rect">
            <a:avLst/>
          </a:prstGeom>
          <a:solidFill>
            <a:srgbClr val="2FB1CB"/>
          </a:solidFill>
          <a:ln>
            <a:solidFill>
              <a:srgbClr val="DE5237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COMITE 02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9EB4AD1-C357-7260-8D38-265851C2B06C}"/>
              </a:ext>
            </a:extLst>
          </p:cNvPr>
          <p:cNvSpPr txBox="1"/>
          <p:nvPr/>
        </p:nvSpPr>
        <p:spPr>
          <a:xfrm>
            <a:off x="7668344" y="4863152"/>
            <a:ext cx="1368152" cy="369332"/>
          </a:xfrm>
          <a:prstGeom prst="rect">
            <a:avLst/>
          </a:prstGeom>
          <a:solidFill>
            <a:srgbClr val="2FB1CB"/>
          </a:solidFill>
          <a:ln>
            <a:solidFill>
              <a:srgbClr val="DE5237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COMITE 80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325B7C8-FB12-7B48-CE88-9771622626E0}"/>
              </a:ext>
            </a:extLst>
          </p:cNvPr>
          <p:cNvSpPr txBox="1"/>
          <p:nvPr/>
        </p:nvSpPr>
        <p:spPr>
          <a:xfrm>
            <a:off x="107504" y="5589240"/>
            <a:ext cx="4464496" cy="369332"/>
          </a:xfrm>
          <a:prstGeom prst="rect">
            <a:avLst/>
          </a:prstGeom>
          <a:solidFill>
            <a:srgbClr val="EEC0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ACADEMIE DE LILLE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E57B3ED-DC97-E3A5-003B-4220A1E1D643}"/>
              </a:ext>
            </a:extLst>
          </p:cNvPr>
          <p:cNvSpPr txBox="1"/>
          <p:nvPr/>
        </p:nvSpPr>
        <p:spPr>
          <a:xfrm>
            <a:off x="4701136" y="5589240"/>
            <a:ext cx="4335261" cy="369332"/>
          </a:xfrm>
          <a:prstGeom prst="rect">
            <a:avLst/>
          </a:prstGeom>
          <a:solidFill>
            <a:srgbClr val="EEC0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ACADEMIE D’AMIENS </a:t>
            </a:r>
          </a:p>
        </p:txBody>
      </p:sp>
    </p:spTree>
    <p:extLst>
      <p:ext uri="{BB962C8B-B14F-4D97-AF65-F5344CB8AC3E}">
        <p14:creationId xmlns:p14="http://schemas.microsoft.com/office/powerpoint/2010/main" val="15615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115616" y="332656"/>
            <a:ext cx="6840760" cy="10081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LE SITE INTERNET UGSEL HDF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6B119D9-450D-B890-2A6B-375F20C7A8BF}"/>
              </a:ext>
            </a:extLst>
          </p:cNvPr>
          <p:cNvSpPr txBox="1"/>
          <p:nvPr/>
        </p:nvSpPr>
        <p:spPr>
          <a:xfrm>
            <a:off x="1151620" y="160725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/>
              </a:rPr>
              <a:t>UGSEL Hauts de France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C024EAD-761B-39A1-EFEF-2D7BDE628E95}"/>
              </a:ext>
            </a:extLst>
          </p:cNvPr>
          <p:cNvSpPr txBox="1"/>
          <p:nvPr/>
        </p:nvSpPr>
        <p:spPr>
          <a:xfrm>
            <a:off x="737132" y="3769734"/>
            <a:ext cx="8364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B050"/>
                </a:solidFill>
              </a:rPr>
              <a:t>Mailing aux coordonnateurs </a:t>
            </a:r>
            <a:r>
              <a:rPr lang="fr-FR" dirty="0"/>
              <a:t>( info générales) UGSEL Nationale et Territoire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Dispositif UGSEL Nationale, politique de développement, recommandations générales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Dispositif UGSEL HDF , appel à projet, aide déplacement FT, circulaires FT…….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FF0000"/>
                </a:solidFill>
              </a:rPr>
              <a:t>Mailing par activité sportive </a:t>
            </a:r>
            <a:r>
              <a:rPr lang="fr-FR" dirty="0"/>
              <a:t>développée en FT UGSEL HDF , circulaire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7F777B-7CE9-1CB0-39B0-807E4AD901E4}"/>
              </a:ext>
            </a:extLst>
          </p:cNvPr>
          <p:cNvSpPr txBox="1"/>
          <p:nvPr/>
        </p:nvSpPr>
        <p:spPr>
          <a:xfrm>
            <a:off x="737132" y="3431938"/>
            <a:ext cx="7597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Sous couvert du RGPD avec votre Consentement à la base</a:t>
            </a:r>
          </a:p>
        </p:txBody>
      </p:sp>
      <p:sp>
        <p:nvSpPr>
          <p:cNvPr id="11" name="Rectangle à coins arrondis 2">
            <a:extLst>
              <a:ext uri="{FF2B5EF4-FFF2-40B4-BE49-F238E27FC236}">
                <a16:creationId xmlns:a16="http://schemas.microsoft.com/office/drawing/2014/main" id="{B02B75B8-2562-FEB1-6045-DA93E6F30508}"/>
              </a:ext>
            </a:extLst>
          </p:cNvPr>
          <p:cNvSpPr/>
          <p:nvPr/>
        </p:nvSpPr>
        <p:spPr>
          <a:xfrm>
            <a:off x="1043608" y="2321929"/>
            <a:ext cx="6840760" cy="1008112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MAILING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30BAE7-71F7-7587-7EF7-6FF5C34918F9}"/>
              </a:ext>
            </a:extLst>
          </p:cNvPr>
          <p:cNvSpPr txBox="1"/>
          <p:nvPr/>
        </p:nvSpPr>
        <p:spPr>
          <a:xfrm>
            <a:off x="737132" y="5400192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 Lettre info UGSEL HDF ( Régulièrement  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B9C844F-4F72-A267-DB37-C5BBDE1CD175}"/>
              </a:ext>
            </a:extLst>
          </p:cNvPr>
          <p:cNvSpPr txBox="1"/>
          <p:nvPr/>
        </p:nvSpPr>
        <p:spPr>
          <a:xfrm>
            <a:off x="593116" y="592265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Page Facebook UGSEL HDF gérée par Mr Sénéchal : résultats, photos, infos diverses…… </a:t>
            </a:r>
          </a:p>
        </p:txBody>
      </p:sp>
    </p:spTree>
    <p:extLst>
      <p:ext uri="{BB962C8B-B14F-4D97-AF65-F5344CB8AC3E}">
        <p14:creationId xmlns:p14="http://schemas.microsoft.com/office/powerpoint/2010/main" val="151284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3">
            <a:extLst>
              <a:ext uri="{FF2B5EF4-FFF2-40B4-BE49-F238E27FC236}">
                <a16:creationId xmlns:a16="http://schemas.microsoft.com/office/drawing/2014/main" id="{1DB7A121-5533-8E74-1050-37700E2C4F62}"/>
              </a:ext>
            </a:extLst>
          </p:cNvPr>
          <p:cNvSpPr/>
          <p:nvPr/>
        </p:nvSpPr>
        <p:spPr>
          <a:xfrm>
            <a:off x="1511660" y="1052736"/>
            <a:ext cx="6120680" cy="93610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hlinkClick r:id="rId2"/>
              </a:rPr>
              <a:t>Ugsel Nationale</a:t>
            </a:r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Tous les règlements sportifs ont été mis à jour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3C1612-E072-5469-5830-E73DE87584BF}"/>
              </a:ext>
            </a:extLst>
          </p:cNvPr>
          <p:cNvSpPr txBox="1"/>
          <p:nvPr/>
        </p:nvSpPr>
        <p:spPr>
          <a:xfrm>
            <a:off x="1403648" y="285293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/>
              </a:rPr>
              <a:t>Accueil - UGSEL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174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979712" y="1484784"/>
            <a:ext cx="5112568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LICENCE </a:t>
            </a:r>
            <a:r>
              <a:rPr lang="fr-FR"/>
              <a:t>ET INSCRIPTION CHAMPIONNAT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1691680" y="2636912"/>
            <a:ext cx="5760640" cy="1008112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hlinkClick r:id="rId2"/>
              </a:rPr>
              <a:t>| </a:t>
            </a:r>
            <a:r>
              <a:rPr lang="fr-FR" dirty="0" err="1">
                <a:hlinkClick r:id="rId2"/>
              </a:rPr>
              <a:t>Ugselnet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253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B7615F8-B173-B81B-3A0D-2DF16A8C3B37}"/>
              </a:ext>
            </a:extLst>
          </p:cNvPr>
          <p:cNvSpPr txBox="1"/>
          <p:nvPr/>
        </p:nvSpPr>
        <p:spPr>
          <a:xfrm>
            <a:off x="1677595" y="836712"/>
            <a:ext cx="6120679" cy="769441"/>
          </a:xfrm>
          <a:prstGeom prst="rect">
            <a:avLst/>
          </a:prstGeom>
          <a:solidFill>
            <a:srgbClr val="DE52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2060"/>
                </a:solidFill>
                <a:latin typeface="Tw Cen MT" panose="020B0602020104020603" pitchFamily="34" charset="0"/>
              </a:rPr>
              <a:t>SPORT SCOLAIRE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97214" y="205159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Suggestions IPR:</a:t>
            </a:r>
          </a:p>
          <a:p>
            <a:r>
              <a:rPr lang="fr-FR" dirty="0"/>
              <a:t>Orientations 2026 2027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F0D2EE-6334-4741-1302-22A508D28CD6}"/>
              </a:ext>
            </a:extLst>
          </p:cNvPr>
          <p:cNvSpPr txBox="1"/>
          <p:nvPr/>
        </p:nvSpPr>
        <p:spPr>
          <a:xfrm>
            <a:off x="971600" y="4077072"/>
            <a:ext cx="7630470" cy="147732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/>
              <a:t>Obligations Enseignant d’EPS</a:t>
            </a:r>
            <a:r>
              <a:rPr lang="fr-FR" dirty="0"/>
              <a:t>:</a:t>
            </a:r>
          </a:p>
          <a:p>
            <a:r>
              <a:rPr lang="fr-FR" dirty="0"/>
              <a:t>Suivi de vos heures d’AS . EDT sera remonté par votre chef d’établissement</a:t>
            </a:r>
          </a:p>
          <a:p>
            <a:r>
              <a:rPr lang="fr-FR" dirty="0"/>
              <a:t>Suivi sur cahier d’AS</a:t>
            </a:r>
          </a:p>
          <a:p>
            <a:r>
              <a:rPr lang="fr-FR" dirty="0"/>
              <a:t>Enquête sur les statistiques UGSEL HDF (Elèves en  Savoir Nager/ Savoir Rouler à Vélo) et compétitions.</a:t>
            </a:r>
          </a:p>
        </p:txBody>
      </p:sp>
    </p:spTree>
    <p:extLst>
      <p:ext uri="{BB962C8B-B14F-4D97-AF65-F5344CB8AC3E}">
        <p14:creationId xmlns:p14="http://schemas.microsoft.com/office/powerpoint/2010/main" val="413051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0FA025-5376-AC84-6F7D-95B387F14799}"/>
              </a:ext>
            </a:extLst>
          </p:cNvPr>
          <p:cNvSpPr txBox="1"/>
          <p:nvPr/>
        </p:nvSpPr>
        <p:spPr>
          <a:xfrm>
            <a:off x="971600" y="980728"/>
            <a:ext cx="6984776" cy="369332"/>
          </a:xfrm>
          <a:prstGeom prst="rect">
            <a:avLst/>
          </a:prstGeom>
          <a:solidFill>
            <a:srgbClr val="EEC01F"/>
          </a:solidFill>
          <a:ln>
            <a:solidFill>
              <a:srgbClr val="2FB1C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JOURNEE NATIONALE DU SPORT SCOLAIRE 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B620CA-BD38-7F8F-A692-BE2AB0B11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0808"/>
            <a:ext cx="2116588" cy="210030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F20CAA-02C9-5762-89D0-8D98CD41A5AD}"/>
              </a:ext>
            </a:extLst>
          </p:cNvPr>
          <p:cNvSpPr txBox="1"/>
          <p:nvPr/>
        </p:nvSpPr>
        <p:spPr>
          <a:xfrm>
            <a:off x="3203848" y="2420888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MERCREDI 16 SEPTEMBRE 2026 et semaine du 14 au 18 septembre 2026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3D659F-D04D-FC55-826F-727C96C51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288" y="4395477"/>
            <a:ext cx="3000066" cy="12657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7A12AB-861B-8E3E-6659-F92BF053B7A0}"/>
              </a:ext>
            </a:extLst>
          </p:cNvPr>
          <p:cNvSpPr txBox="1"/>
          <p:nvPr/>
        </p:nvSpPr>
        <p:spPr>
          <a:xfrm>
            <a:off x="3779912" y="450912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hlinkClick r:id="rId4"/>
              </a:rPr>
              <a:t>septembrebouge-guidepratiquepdf-127649.pdf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7738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764704"/>
            <a:ext cx="7056784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Obligations juridiques de l’enseignant d’EPS lors de son animation d’Association Sportive ( rappel obligations)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3568" y="1469882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Obligation de demande de consentement auprès des parents de l’élève licencié pour les compétitions, pour être jeune officiel et pour le PSC ( traitement numérique des données sur UGSELNET et UFORMATION)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Obligation </a:t>
            </a:r>
            <a:r>
              <a:rPr lang="fr-FR" b="1" u="sng" dirty="0"/>
              <a:t>d’informer</a:t>
            </a:r>
            <a:r>
              <a:rPr lang="fr-FR" dirty="0"/>
              <a:t> les parents d’une possibilité de souscription d’assurance couverture accident corporel ( nous sommes une fédération sportive et éducative)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Cahier ou liste d’appel avec présence à la séance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Prise de licence élève </a:t>
            </a:r>
            <a:r>
              <a:rPr lang="fr-FR" b="1" u="sng" dirty="0"/>
              <a:t>obligatoire</a:t>
            </a:r>
            <a:r>
              <a:rPr lang="fr-FR" dirty="0"/>
              <a:t> pour être couvert lors de vos animations ou encadrement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Dépôt de la liste des élèves participant à une compétition au chef d’établissement avant de quitter l’établissement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Responsable de la sécurité des élèves lors du déplacement, animation et compétition 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FF0000"/>
                </a:solidFill>
              </a:rPr>
              <a:t>Obligation de signalement des faits envers toute personne ( Signal Sport)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491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8451</TotalTime>
  <Words>1463</Words>
  <Application>Microsoft Office PowerPoint</Application>
  <PresentationFormat>Affichage à l'écran (4:3)</PresentationFormat>
  <Paragraphs>176</Paragraphs>
  <Slides>23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Calibri</vt:lpstr>
      <vt:lpstr>Symbol</vt:lpstr>
      <vt:lpstr>Tw Cen MT</vt:lpstr>
      <vt:lpstr>Wingdings</vt:lpstr>
      <vt:lpstr>Thème Office</vt:lpstr>
      <vt:lpstr>Présentation PowerPoint</vt:lpstr>
      <vt:lpstr>ORDRE DU JOUR REUNION DE RENTREE 2026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Bertrand Tranchant</dc:creator>
  <cp:lastModifiedBy>bertrand tranchant</cp:lastModifiedBy>
  <cp:revision>139</cp:revision>
  <cp:lastPrinted>2026-09-09T09:09:18Z</cp:lastPrinted>
  <dcterms:created xsi:type="dcterms:W3CDTF">2013-06-20T20:53:51Z</dcterms:created>
  <dcterms:modified xsi:type="dcterms:W3CDTF">2026-09-10T13:21:10Z</dcterms:modified>
</cp:coreProperties>
</file>